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333" r:id="rId13"/>
    <p:sldId id="580" r:id="rId14"/>
    <p:sldId id="579" r:id="rId15"/>
    <p:sldId id="573" r:id="rId16"/>
    <p:sldId id="574" r:id="rId17"/>
    <p:sldId id="575" r:id="rId18"/>
    <p:sldId id="619" r:id="rId19"/>
    <p:sldId id="576" r:id="rId20"/>
    <p:sldId id="577" r:id="rId21"/>
    <p:sldId id="578" r:id="rId22"/>
    <p:sldId id="591" r:id="rId23"/>
    <p:sldId id="569" r:id="rId24"/>
    <p:sldId id="592" r:id="rId25"/>
    <p:sldId id="593" r:id="rId26"/>
    <p:sldId id="594" r:id="rId27"/>
    <p:sldId id="595" r:id="rId28"/>
    <p:sldId id="596" r:id="rId29"/>
    <p:sldId id="600" r:id="rId30"/>
    <p:sldId id="570" r:id="rId31"/>
    <p:sldId id="601" r:id="rId32"/>
    <p:sldId id="602" r:id="rId33"/>
    <p:sldId id="603" r:id="rId34"/>
    <p:sldId id="604" r:id="rId35"/>
    <p:sldId id="605" r:id="rId36"/>
    <p:sldId id="606" r:id="rId37"/>
    <p:sldId id="609" r:id="rId38"/>
    <p:sldId id="610" r:id="rId39"/>
    <p:sldId id="611" r:id="rId40"/>
    <p:sldId id="612" r:id="rId41"/>
    <p:sldId id="613" r:id="rId42"/>
    <p:sldId id="614" r:id="rId43"/>
    <p:sldId id="647" r:id="rId44"/>
    <p:sldId id="616" r:id="rId45"/>
    <p:sldId id="617" r:id="rId46"/>
    <p:sldId id="648" r:id="rId47"/>
    <p:sldId id="649" r:id="rId48"/>
    <p:sldId id="34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376"/>
        <p:guide pos="272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1.png"/><Relationship Id="rId7" Type="http://schemas.openxmlformats.org/officeDocument/2006/relationships/image" Target="../media/image70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68.wmf"/><Relationship Id="rId2" Type="http://schemas.openxmlformats.org/officeDocument/2006/relationships/oleObject" Target="../embeddings/oleObject2.bin"/><Relationship Id="rId11" Type="http://schemas.openxmlformats.org/officeDocument/2006/relationships/notesSlide" Target="../notesSlides/notesSlide36.xml"/><Relationship Id="rId10" Type="http://schemas.openxmlformats.org/officeDocument/2006/relationships/vmlDrawing" Target="../drawings/vmlDrawing2.vml"/><Relationship Id="rId1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6" Type="http://schemas.openxmlformats.org/officeDocument/2006/relationships/notesSlide" Target="../notesSlides/notesSlide37.xml"/><Relationship Id="rId15" Type="http://schemas.openxmlformats.org/officeDocument/2006/relationships/vmlDrawing" Target="../drawings/vmlDrawing3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82.wmf"/><Relationship Id="rId12" Type="http://schemas.openxmlformats.org/officeDocument/2006/relationships/oleObject" Target="../embeddings/oleObject6.bin"/><Relationship Id="rId11" Type="http://schemas.openxmlformats.org/officeDocument/2006/relationships/image" Target="../media/image81.wmf"/><Relationship Id="rId10" Type="http://schemas.openxmlformats.org/officeDocument/2006/relationships/oleObject" Target="../embeddings/oleObject5.bin"/><Relationship Id="rId1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AI--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03200" y="3341370"/>
            <a:ext cx="8230235" cy="1369695"/>
            <a:chOff x="659" y="1533"/>
            <a:chExt cx="12961" cy="2157"/>
          </a:xfrm>
        </p:grpSpPr>
        <p:sp>
          <p:nvSpPr>
            <p:cNvPr id="4" name="文本框 3"/>
            <p:cNvSpPr txBox="1"/>
            <p:nvPr/>
          </p:nvSpPr>
          <p:spPr>
            <a:xfrm>
              <a:off x="659" y="1609"/>
              <a:ext cx="450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交易：   </a:t>
              </a:r>
              <a:endParaRPr lang="zh-CN" altLang="en-US" sz="2800"/>
            </a:p>
            <a:p>
              <a:r>
                <a:rPr lang="en-US" altLang="zh-CN" sz="2800"/>
                <a:t>	</a:t>
              </a:r>
              <a:r>
                <a:rPr lang="zh-CN" altLang="en-US" sz="2800"/>
                <a:t>买 和 卖</a:t>
              </a:r>
              <a:endParaRPr lang="zh-CN" altLang="en-US" sz="2800" b="1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4473" y="1771"/>
              <a:ext cx="119" cy="181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29" y="1533"/>
              <a:ext cx="35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</a:t>
              </a:r>
              <a:r>
                <a:rPr lang="zh-CN" altLang="en-US"/>
                <a:t>股           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9" y="3110"/>
              <a:ext cx="37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Others</a:t>
              </a:r>
              <a:r>
                <a:rPr lang="zh-CN" altLang="en-US"/>
                <a:t>        </a:t>
              </a:r>
              <a:r>
                <a:rPr lang="en-US" altLang="zh-CN"/>
                <a:t>Not</a:t>
              </a:r>
              <a:r>
                <a:rPr lang="zh-CN" altLang="en-US"/>
                <a:t>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00" y="1852"/>
              <a:ext cx="382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买：做多</a:t>
              </a:r>
              <a:endParaRPr lang="zh-CN" altLang="en-US" sz="2000"/>
            </a:p>
            <a:p>
              <a:endParaRPr lang="zh-CN" altLang="en-US" sz="2000"/>
            </a:p>
            <a:p>
              <a:r>
                <a:rPr lang="zh-CN" altLang="en-US" sz="2000"/>
                <a:t>卖：做空？</a:t>
              </a:r>
              <a:endParaRPr lang="zh-CN" altLang="en-US" sz="2000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520190"/>
            <a:ext cx="5744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盘口：显示各档买卖价格及其单量；</a:t>
            </a:r>
            <a:endParaRPr lang="zh-CN" altLang="en-US" sz="2800"/>
          </a:p>
          <a:p>
            <a:r>
              <a:rPr lang="en-US" altLang="zh-CN" sz="2800"/>
              <a:t>	level1</a:t>
            </a:r>
            <a:r>
              <a:rPr lang="zh-CN" altLang="en-US" sz="2800"/>
              <a:t>，</a:t>
            </a:r>
            <a:r>
              <a:rPr lang="en-US" altLang="zh-CN" sz="2800"/>
              <a:t>level2</a:t>
            </a:r>
            <a:r>
              <a:rPr lang="zh-CN" altLang="en-US" sz="2800"/>
              <a:t>；</a:t>
            </a:r>
            <a:endParaRPr lang="en-US" altLang="zh-CN" sz="28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811770" y="3521075"/>
            <a:ext cx="10795" cy="4121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>
            <a:off x="7811770" y="4220845"/>
            <a:ext cx="10795" cy="417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633095" y="5120005"/>
            <a:ext cx="8703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开仓</a:t>
            </a:r>
            <a:r>
              <a:rPr lang="en-US" altLang="zh-CN" sz="2800"/>
              <a:t>(Open Order):</a:t>
            </a:r>
            <a:r>
              <a:rPr lang="zh-CN" altLang="en-US" sz="2800"/>
              <a:t>买</a:t>
            </a:r>
            <a:r>
              <a:rPr lang="en-US" altLang="zh-CN" sz="2800"/>
              <a:t>,</a:t>
            </a:r>
            <a:r>
              <a:rPr lang="zh-CN" altLang="en-US" sz="2800"/>
              <a:t>多</a:t>
            </a:r>
            <a:r>
              <a:rPr lang="en-US" altLang="zh-CN" sz="2800"/>
              <a:t>(Buy,Long)/</a:t>
            </a:r>
            <a:r>
              <a:rPr lang="zh-CN" altLang="en-US" sz="2800"/>
              <a:t>卖，空</a:t>
            </a:r>
            <a:r>
              <a:rPr lang="en-US" altLang="zh-CN" sz="2800"/>
              <a:t>(Sell,Short)</a:t>
            </a:r>
            <a:endParaRPr lang="en-US" altLang="zh-CN" sz="2800"/>
          </a:p>
          <a:p>
            <a:r>
              <a:rPr lang="zh-CN" altLang="en-US" sz="2800"/>
              <a:t>平仓</a:t>
            </a:r>
            <a:r>
              <a:rPr lang="en-US" altLang="zh-CN" sz="2800"/>
              <a:t>(Close Order)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233170"/>
            <a:ext cx="6402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交易方式：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摆单：以低于最低卖价买或者以</a:t>
            </a:r>
            <a:r>
              <a:rPr lang="en-US" altLang="zh-CN" sz="2800"/>
              <a:t>		</a:t>
            </a:r>
            <a:r>
              <a:rPr lang="zh-CN" altLang="en-US" sz="2800"/>
              <a:t>高于最高价卖；</a:t>
            </a:r>
            <a:endParaRPr lang="zh-CN" altLang="en-US" sz="2800"/>
          </a:p>
          <a:p>
            <a:r>
              <a:rPr lang="en-US" altLang="zh-CN" sz="2800"/>
              <a:t>		</a:t>
            </a:r>
            <a:r>
              <a:rPr lang="zh-CN" altLang="en-US" sz="2800"/>
              <a:t>买：</a:t>
            </a:r>
            <a:r>
              <a:rPr lang="en-US" altLang="zh-CN" sz="2800"/>
              <a:t>Bid</a:t>
            </a:r>
            <a:r>
              <a:rPr lang="zh-CN" altLang="en-US" sz="2800"/>
              <a:t>；卖：</a:t>
            </a:r>
            <a:r>
              <a:rPr lang="en-US" altLang="zh-CN" sz="2800"/>
              <a:t>Ask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拍单：</a:t>
            </a:r>
            <a:r>
              <a:rPr lang="zh-CN" altLang="en-US" sz="2800">
                <a:sym typeface="+mn-ea"/>
              </a:rPr>
              <a:t>以卖价买或者买价卖；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369945"/>
            <a:ext cx="2124075" cy="2276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76005" y="4718050"/>
            <a:ext cx="323215" cy="222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0365" y="4319270"/>
            <a:ext cx="209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冰山一角</a:t>
            </a:r>
            <a:r>
              <a:rPr lang="en-US" altLang="zh-CN" sz="2800"/>
              <a:t>”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93700" y="1026795"/>
            <a:ext cx="747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393700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交易方向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28515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T+1/0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46545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涨跌停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62851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杠杆</a:t>
            </a:r>
            <a:endParaRPr lang="zh-CN" altLang="en-US" sz="20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1727200"/>
            <a:ext cx="2124075" cy="2276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253615"/>
            <a:ext cx="3486785" cy="1537970"/>
          </a:xfrm>
          <a:prstGeom prst="rect">
            <a:avLst/>
          </a:prstGeom>
        </p:spPr>
      </p:pic>
      <p:pic>
        <p:nvPicPr>
          <p:cNvPr id="15" name="图片 1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4689475"/>
            <a:ext cx="3718560" cy="174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4290695"/>
            <a:ext cx="1544955" cy="2174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5" y="4290695"/>
            <a:ext cx="1528445" cy="217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355" y="142113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股票市场：单向做多，</a:t>
            </a:r>
            <a:r>
              <a:rPr lang="en-US" altLang="zh-CN" sz="2800"/>
              <a:t>T+1,</a:t>
            </a:r>
            <a:r>
              <a:rPr lang="zh-CN" altLang="en-US" sz="2800"/>
              <a:t>涨跌停，无杠杆；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681355" y="239522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期货市场：多空双向，</a:t>
            </a:r>
            <a:r>
              <a:rPr lang="en-US" altLang="zh-CN" sz="2800"/>
              <a:t>T+0</a:t>
            </a:r>
            <a:r>
              <a:rPr lang="zh-CN" altLang="en-US" sz="2800"/>
              <a:t>，涨跌停，有杠杆；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1355" y="3409950"/>
            <a:ext cx="7473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期权市场：多空双向，</a:t>
            </a:r>
            <a:r>
              <a:rPr lang="en-US" altLang="zh-CN" sz="2800"/>
              <a:t>T+0, -</a:t>
            </a:r>
            <a:r>
              <a:rPr lang="zh-CN" altLang="en-US" sz="2800"/>
              <a:t>，</a:t>
            </a:r>
            <a:r>
              <a:rPr lang="en-US" altLang="zh-CN" sz="2800"/>
              <a:t>-</a:t>
            </a:r>
            <a:r>
              <a:rPr lang="zh-CN" altLang="en-US" sz="2800"/>
              <a:t>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1355" y="436499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外汇市场：多空双向，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81355" y="527304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国债市场：多空双向，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407795"/>
            <a:ext cx="5487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基本面分析：入手角度 基本的经济、财务数据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经济环境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行业前景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企业价值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产品价值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58265" y="3724275"/>
            <a:ext cx="538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技术分析：入手角度 基本的交易数据、规律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成交价格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成交量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时间周期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953895"/>
            <a:ext cx="1585595" cy="1589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180840"/>
            <a:ext cx="127000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720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57880" y="2505710"/>
            <a:ext cx="2216785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1915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</a:t>
            </a:r>
            <a:endParaRPr lang="zh-CN" altLang="en-US" sz="2000"/>
          </a:p>
        </p:txBody>
      </p:sp>
      <p:grpSp>
        <p:nvGrpSpPr>
          <p:cNvPr id="17" name="组合 16"/>
          <p:cNvGrpSpPr/>
          <p:nvPr/>
        </p:nvGrpSpPr>
        <p:grpSpPr>
          <a:xfrm>
            <a:off x="6585585" y="2018665"/>
            <a:ext cx="1351915" cy="1492250"/>
            <a:chOff x="10129" y="3869"/>
            <a:chExt cx="3062" cy="3511"/>
          </a:xfrm>
        </p:grpSpPr>
        <p:sp>
          <p:nvSpPr>
            <p:cNvPr id="160" name=" 160"/>
            <p:cNvSpPr/>
            <p:nvPr/>
          </p:nvSpPr>
          <p:spPr>
            <a:xfrm>
              <a:off x="10129" y="3869"/>
              <a:ext cx="2835" cy="20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 12"/>
            <p:cNvSpPr/>
            <p:nvPr/>
          </p:nvSpPr>
          <p:spPr>
            <a:xfrm flipV="1">
              <a:off x="10129" y="5910"/>
              <a:ext cx="3062" cy="147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629410"/>
            <a:ext cx="2814320" cy="2123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20" y="523811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主动性交易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6431915" y="517271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被动性交易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3495675" y="5216525"/>
            <a:ext cx="25088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量化交易？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交易优势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激活函数（</a:t>
            </a:r>
            <a:r>
              <a:rPr lang="en-US" altLang="zh-CN" sz="2000">
                <a:solidFill>
                  <a:srgbClr val="FF0000"/>
                </a:solidFill>
              </a:rPr>
              <a:t>sigmoid</a:t>
            </a:r>
            <a:r>
              <a:rPr lang="zh-CN" altLang="en-US" sz="2000">
                <a:solidFill>
                  <a:srgbClr val="FF0000"/>
                </a:solidFill>
              </a:rPr>
              <a:t>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727133" y="6271260"/>
          <a:ext cx="433514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159000" imgH="228600" progId="Equation.KSEE3">
                  <p:embed/>
                </p:oleObj>
              </mc:Choice>
              <mc:Fallback>
                <p:oleObj name="" r:id="rId3" imgW="21590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133" y="6271260"/>
                        <a:ext cx="4335145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9720" y="934529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205" y="1442085"/>
            <a:ext cx="6371590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76630"/>
            <a:ext cx="62096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143000"/>
            <a:ext cx="6457315" cy="4571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3960" y="373062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沪深</a:t>
            </a:r>
            <a:r>
              <a:rPr lang="en-US" altLang="zh-CN" sz="1600" b="1"/>
              <a:t>300</a:t>
            </a:r>
            <a:r>
              <a:rPr lang="zh-CN" altLang="en-US" sz="1600" b="1"/>
              <a:t>指数</a:t>
            </a:r>
            <a:endParaRPr lang="zh-CN" altLang="en-US" sz="1600" b="1"/>
          </a:p>
        </p:txBody>
      </p:sp>
      <p:sp>
        <p:nvSpPr>
          <p:cNvPr id="5" name="文本框 4"/>
          <p:cNvSpPr txBox="1"/>
          <p:nvPr/>
        </p:nvSpPr>
        <p:spPr>
          <a:xfrm>
            <a:off x="7527925" y="334899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股票策略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7553960" y="288798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组合基金策略</a:t>
            </a:r>
            <a:endParaRPr lang="zh-CN" altLang="en-US" sz="1600" b="1"/>
          </a:p>
        </p:txBody>
      </p:sp>
      <p:sp>
        <p:nvSpPr>
          <p:cNvPr id="7" name="文本框 6"/>
          <p:cNvSpPr txBox="1"/>
          <p:nvPr/>
        </p:nvSpPr>
        <p:spPr>
          <a:xfrm>
            <a:off x="7553960" y="254571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相对价值策略</a:t>
            </a:r>
            <a:endParaRPr lang="zh-CN" altLang="en-US" sz="1600" b="1"/>
          </a:p>
        </p:txBody>
      </p:sp>
      <p:sp>
        <p:nvSpPr>
          <p:cNvPr id="8" name="文本框 7"/>
          <p:cNvSpPr txBox="1"/>
          <p:nvPr/>
        </p:nvSpPr>
        <p:spPr>
          <a:xfrm>
            <a:off x="7553960" y="223012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债券</a:t>
            </a:r>
            <a:r>
              <a:rPr lang="en-US" altLang="zh-CN" sz="1600" b="1"/>
              <a:t>/</a:t>
            </a:r>
            <a:r>
              <a:rPr lang="zh-CN" altLang="en-US" sz="1600" b="1"/>
              <a:t>宏观策略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7553960" y="194627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管理期货策略</a:t>
            </a:r>
            <a:endParaRPr lang="zh-CN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621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策略：胜率，夏普比率，年化收益，盈亏比等；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882140"/>
            <a:ext cx="903097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28420" y="1628775"/>
            <a:ext cx="3376930" cy="24142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AI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1.5  </a:t>
            </a:r>
            <a:r>
              <a:rPr lang="zh-CN" altLang="en-US" dirty="0" smtClean="0">
                <a:sym typeface="+mn-ea"/>
              </a:rPr>
              <a:t>小结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盘口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919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342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5739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交易市场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05685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65190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量化策略</a:t>
            </a:r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539875"/>
            <a:ext cx="1866900" cy="2000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5" y="1539875"/>
            <a:ext cx="2094865" cy="1974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539875"/>
            <a:ext cx="1687830" cy="180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57390" y="1618615"/>
            <a:ext cx="2115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" y="4481195"/>
            <a:ext cx="1768475" cy="1772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4481195"/>
            <a:ext cx="1651000" cy="1772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915" y="4544060"/>
            <a:ext cx="3359150" cy="164592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65430" y="3823970"/>
            <a:ext cx="860869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22694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454342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685990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5145405" y="3961765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 </a:t>
            </a:r>
            <a:r>
              <a:rPr lang="zh-CN" altLang="en-US" dirty="0" smtClean="0"/>
              <a:t>交易数据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8655" y="1169035"/>
            <a:ext cx="3992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获取数据：</a:t>
            </a:r>
            <a:r>
              <a:rPr lang="en-US" altLang="zh-CN" sz="2000"/>
              <a:t>tushare</a:t>
            </a:r>
            <a:endParaRPr lang="en-US" altLang="zh-CN" sz="2000"/>
          </a:p>
          <a:p>
            <a:r>
              <a:rPr lang="en-US" altLang="zh-CN" sz="2000"/>
              <a:t>	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668655" y="4057015"/>
            <a:ext cx="434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</a:t>
            </a:r>
            <a:r>
              <a:rPr lang="en-US" altLang="zh-CN" sz="2000"/>
              <a:t>K</a:t>
            </a:r>
            <a:r>
              <a:rPr lang="zh-CN" altLang="en-US" sz="2000"/>
              <a:t>线可视化</a:t>
            </a:r>
            <a:r>
              <a:rPr lang="en-US" altLang="zh-CN" sz="2000"/>
              <a:t>: matplotlib.finance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804035"/>
            <a:ext cx="4763135" cy="2205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4384040"/>
            <a:ext cx="4445000" cy="23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88925" y="1012825"/>
            <a:ext cx="38798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官网：http://tushare.org/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安装：</a:t>
            </a:r>
            <a:r>
              <a:rPr lang="en-US" altLang="zh-CN" sz="2000">
                <a:sym typeface="+mn-ea"/>
              </a:rPr>
              <a:t>pip install tushare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4015" y="1667510"/>
            <a:ext cx="85255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import tushare as ts</a:t>
            </a:r>
            <a:endParaRPr lang="en-US" altLang="zh-CN" sz="2800" b="1"/>
          </a:p>
          <a:p>
            <a:r>
              <a:rPr lang="en-US" altLang="zh-CN" sz="2800" b="1"/>
              <a:t>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647700" y="2647315"/>
            <a:ext cx="87229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code</a:t>
            </a:r>
            <a:r>
              <a:rPr lang="zh-CN" altLang="en-US" sz="2000"/>
              <a:t>：证券代码（支持沪深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股，支持全部指数，支持</a:t>
            </a:r>
            <a:r>
              <a:rPr lang="en-US" altLang="zh-CN" sz="2000"/>
              <a:t>ETF</a:t>
            </a:r>
            <a:r>
              <a:rPr lang="zh-CN" altLang="en-US" sz="2000"/>
              <a:t>基金）；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ktype</a:t>
            </a:r>
            <a:r>
              <a:rPr lang="zh-CN" altLang="en-US" sz="2000"/>
              <a:t>：数据类型（默认为</a:t>
            </a:r>
            <a:r>
              <a:rPr lang="en-US" altLang="zh-CN" sz="2000"/>
              <a:t>D</a:t>
            </a:r>
            <a:r>
              <a:rPr lang="zh-CN" altLang="en-US" sz="2000"/>
              <a:t>日线数据，其中</a:t>
            </a:r>
            <a:r>
              <a:rPr lang="en-US" altLang="zh-CN" sz="2000"/>
              <a:t>D:</a:t>
            </a:r>
            <a:r>
              <a:rPr lang="zh-CN" altLang="en-US" sz="2000"/>
              <a:t>日，</a:t>
            </a:r>
            <a:r>
              <a:rPr lang="en-US" altLang="zh-CN" sz="2000"/>
              <a:t>W:</a:t>
            </a:r>
            <a:r>
              <a:rPr lang="zh-CN" altLang="en-US" sz="2000"/>
              <a:t>周，</a:t>
            </a:r>
            <a:r>
              <a:rPr lang="en-US" altLang="zh-CN" sz="2000"/>
              <a:t>M:</a:t>
            </a:r>
            <a:r>
              <a:rPr lang="zh-CN" altLang="en-US" sz="2000"/>
              <a:t>月，</a:t>
            </a:r>
            <a:endParaRPr lang="zh-CN" altLang="en-US" sz="2000"/>
          </a:p>
          <a:p>
            <a:pPr lvl="2" indent="0">
              <a:buFont typeface="Wingdings" panose="05000000000000000000" charset="0"/>
              <a:buNone/>
            </a:pPr>
            <a:r>
              <a:rPr lang="en-US" altLang="zh-CN" sz="2000"/>
              <a:t>5:5</a:t>
            </a:r>
            <a:r>
              <a:rPr lang="zh-CN" altLang="en-US" sz="2000"/>
              <a:t>分钟，</a:t>
            </a:r>
            <a:r>
              <a:rPr lang="en-US" altLang="zh-CN" sz="2000"/>
              <a:t>15:15</a:t>
            </a:r>
            <a:r>
              <a:rPr lang="zh-CN" altLang="en-US" sz="2000"/>
              <a:t>分钟，</a:t>
            </a:r>
            <a:r>
              <a:rPr lang="en-US" altLang="zh-CN" sz="2000"/>
              <a:t>30:30</a:t>
            </a:r>
            <a:r>
              <a:rPr lang="zh-CN" altLang="en-US" sz="2000"/>
              <a:t>分钟，</a:t>
            </a:r>
            <a:r>
              <a:rPr lang="en-US" altLang="zh-CN" sz="2000"/>
              <a:t>60:60</a:t>
            </a:r>
            <a:r>
              <a:rPr lang="zh-CN" altLang="en-US" sz="2000"/>
              <a:t>分钟）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autype</a:t>
            </a:r>
            <a:r>
              <a:rPr lang="zh-CN" altLang="en-US" sz="2000"/>
              <a:t>：复权类型（</a:t>
            </a:r>
            <a:r>
              <a:rPr lang="en-US" altLang="zh-CN" sz="2000"/>
              <a:t>qfq:</a:t>
            </a:r>
            <a:r>
              <a:rPr lang="zh-CN" altLang="en-US" sz="2000"/>
              <a:t>前复权</a:t>
            </a:r>
            <a:r>
              <a:rPr lang="en-US" altLang="zh-CN" sz="2000"/>
              <a:t>,hfq:</a:t>
            </a:r>
            <a:r>
              <a:rPr lang="zh-CN" altLang="en-US" sz="2000"/>
              <a:t>后复权</a:t>
            </a:r>
            <a:r>
              <a:rPr lang="en-US" altLang="zh-CN" sz="2000"/>
              <a:t>,None:</a:t>
            </a:r>
            <a:r>
              <a:rPr lang="zh-CN" altLang="en-US" sz="2000"/>
              <a:t>不复权</a:t>
            </a:r>
            <a:r>
              <a:rPr lang="en-US" altLang="zh-CN" sz="2000"/>
              <a:t>,</a:t>
            </a:r>
            <a:r>
              <a:rPr lang="zh-CN" altLang="en-US" sz="2000"/>
              <a:t>默认为</a:t>
            </a:r>
            <a:r>
              <a:rPr lang="en-US" altLang="zh-CN" sz="2000"/>
              <a:t>qfq</a:t>
            </a:r>
            <a:r>
              <a:rPr lang="zh-CN" altLang="en-US" sz="2000"/>
              <a:t>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index</a:t>
            </a:r>
            <a:r>
              <a:rPr lang="zh-CN" altLang="en-US" sz="2000"/>
              <a:t>：是否为指数（默认为</a:t>
            </a:r>
            <a:r>
              <a:rPr lang="en-US" altLang="zh-CN" sz="2000"/>
              <a:t>False</a:t>
            </a:r>
            <a:r>
              <a:rPr lang="zh-CN" altLang="en-US" sz="2000"/>
              <a:t>，设定为</a:t>
            </a:r>
            <a:r>
              <a:rPr lang="en-US" altLang="zh-CN" sz="2000"/>
              <a:t>True</a:t>
            </a:r>
            <a:r>
              <a:rPr lang="zh-CN" altLang="en-US" sz="2000"/>
              <a:t>时，认为</a:t>
            </a:r>
            <a:r>
              <a:rPr lang="en-US" altLang="zh-CN" sz="2000"/>
              <a:t>code</a:t>
            </a:r>
            <a:r>
              <a:rPr lang="zh-CN" altLang="en-US" sz="2000"/>
              <a:t>为指数代码）；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start</a:t>
            </a:r>
            <a:r>
              <a:rPr lang="zh-CN" altLang="en-US" sz="2000"/>
              <a:t>：开始日期（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 </a:t>
            </a:r>
            <a:r>
              <a:rPr lang="zh-CN" altLang="en-US" sz="2000"/>
              <a:t>为空时取当前日期）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end</a:t>
            </a:r>
            <a:r>
              <a:rPr lang="zh-CN" altLang="en-US" sz="2000"/>
              <a:t>：结束日期（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</a:t>
            </a:r>
            <a:r>
              <a:rPr lang="zh-CN" altLang="en-US" sz="2000"/>
              <a:t>）</a:t>
            </a: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e.g.  ts.get_k_data('000001',ktype='D',autype='qfq',index=True,\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start='2017-01-01',end='2017-12-15')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b="1" i="1">
                <a:solidFill>
                  <a:schemeClr val="tx1"/>
                </a:solidFill>
                <a:sym typeface="+mn-ea"/>
              </a:rPr>
              <a:t>ts.get_stock_basics()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7790" y="1021715"/>
            <a:ext cx="920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Re=ts.get_k_data(code,ktype,autype,index,start,end)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45415" y="3723640"/>
            <a:ext cx="8722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/>
              <a:t>Re</a:t>
            </a:r>
            <a:r>
              <a:rPr lang="zh-CN" altLang="en-US" sz="2000" b="1"/>
              <a:t>属性：</a:t>
            </a:r>
            <a:endParaRPr lang="zh-CN" altLang="en-US" sz="20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date</a:t>
            </a:r>
            <a:r>
              <a:rPr lang="zh-CN" altLang="en-US" sz="2000"/>
              <a:t>：交易日期（</a:t>
            </a:r>
            <a:r>
              <a:rPr lang="en-US" altLang="zh-CN" sz="2000"/>
              <a:t>index</a:t>
            </a:r>
            <a:r>
              <a:rPr lang="zh-CN" altLang="en-US" sz="2000"/>
              <a:t>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open</a:t>
            </a:r>
            <a:r>
              <a:rPr lang="zh-CN" altLang="en-US" sz="2000"/>
              <a:t>：开盘价；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close</a:t>
            </a:r>
            <a:r>
              <a:rPr lang="zh-CN" altLang="en-US" sz="2000"/>
              <a:t>：收盘价；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high</a:t>
            </a:r>
            <a:r>
              <a:rPr lang="zh-CN" altLang="en-US" sz="2000">
                <a:sym typeface="+mn-ea"/>
              </a:rPr>
              <a:t>：最高价</a:t>
            </a:r>
            <a:r>
              <a:rPr lang="en-US" altLang="zh-CN" sz="2000">
                <a:sym typeface="+mn-ea"/>
              </a:rPr>
              <a:t>;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low</a:t>
            </a:r>
            <a:r>
              <a:rPr lang="zh-CN" altLang="en-US" sz="2000"/>
              <a:t>：最低价；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volume</a:t>
            </a:r>
            <a:r>
              <a:rPr lang="zh-CN" altLang="en-US" sz="2000"/>
              <a:t>：成交量；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58950"/>
            <a:ext cx="500951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35" y="1615440"/>
            <a:ext cx="1773555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3959860"/>
            <a:ext cx="3561715" cy="2875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44500" y="1012825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代码测试：上证综指、平安银行、浦发银行数据获取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1381125"/>
            <a:ext cx="363791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381125"/>
            <a:ext cx="338836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4795" y="914400"/>
            <a:ext cx="6567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Re=</a:t>
            </a:r>
            <a:r>
              <a:rPr lang="zh-CN" altLang="en-US" sz="2800"/>
              <a:t>ts.get_realtime_quotes(</a:t>
            </a:r>
            <a:r>
              <a:rPr lang="en-US" altLang="zh-CN" sz="2800"/>
              <a:t>code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19405" y="1450340"/>
            <a:ext cx="7935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symbols：6位数字股票代码，或者指数代码（sh=上证指数 sz=深圳成指 hs300=沪深300指数 sz50=上证50 zxb=中小板 cyb=创业板）</a:t>
            </a:r>
            <a:r>
              <a:rPr lang="en-US" altLang="zh-CN" sz="2000"/>
              <a:t>;</a:t>
            </a:r>
            <a:endParaRPr lang="en-US" altLang="zh-CN" sz="2000"/>
          </a:p>
          <a:p>
            <a:r>
              <a:rPr lang="en-US" altLang="zh-CN" sz="2000" i="1">
                <a:solidFill>
                  <a:srgbClr val="FF0000"/>
                </a:solidFill>
              </a:rPr>
              <a:t>e.g.  ts.get_realtime_quotes('sh'), ts.get_realtime_quotes('600519')</a:t>
            </a:r>
            <a:endParaRPr lang="en-US" altLang="zh-CN" sz="2000" i="1">
              <a:solidFill>
                <a:srgbClr val="FF0000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Re</a:t>
            </a:r>
            <a:r>
              <a:rPr lang="zh-CN" altLang="en-US" sz="2000">
                <a:solidFill>
                  <a:schemeClr val="tx1"/>
                </a:solidFill>
              </a:rPr>
              <a:t>属性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705100"/>
            <a:ext cx="3123565" cy="4133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4105275"/>
            <a:ext cx="4199890" cy="27330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2835" y="3645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Re['price']:</a:t>
            </a:r>
            <a:r>
              <a:rPr lang="zh-CN" altLang="en-US"/>
              <a:t>实时价格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454275"/>
            <a:ext cx="1618615" cy="15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9230" y="993775"/>
            <a:ext cx="66865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python </a:t>
            </a:r>
            <a:r>
              <a:rPr lang="zh-CN" altLang="en-US" sz="2000" b="1"/>
              <a:t>弹窗</a:t>
            </a:r>
            <a:endParaRPr lang="zh-CN" altLang="en-US" sz="2000" b="1"/>
          </a:p>
          <a:p>
            <a:r>
              <a:rPr lang="zh-CN" altLang="en-US" sz="2000" b="1"/>
              <a:t>import tkinter as tk 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39065" y="1656080"/>
            <a:ext cx="697484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window = tk.Tk()  </a:t>
            </a:r>
            <a:endParaRPr lang="zh-CN" altLang="en-US"/>
          </a:p>
          <a:p>
            <a:r>
              <a:rPr lang="zh-CN" altLang="en-US"/>
              <a:t> window.title('Warning')  </a:t>
            </a:r>
            <a:endParaRPr lang="zh-CN" altLang="en-US"/>
          </a:p>
          <a:p>
            <a:r>
              <a:rPr lang="zh-CN" altLang="en-US"/>
              <a:t> window.geometry('300x200')  </a:t>
            </a:r>
            <a:endParaRPr lang="zh-CN" altLang="en-US"/>
          </a:p>
          <a:p>
            <a:r>
              <a:rPr lang="zh-CN" altLang="en-US"/>
              <a:t> l = tk.Label(window,bg='yellow',width=50,text='get target')  </a:t>
            </a:r>
            <a:endParaRPr lang="zh-CN" altLang="en-US"/>
          </a:p>
          <a:p>
            <a:r>
              <a:rPr lang="zh-CN" altLang="en-US"/>
              <a:t> l.pack()  </a:t>
            </a:r>
            <a:endParaRPr lang="zh-CN" altLang="en-US"/>
          </a:p>
          <a:p>
            <a:r>
              <a:rPr lang="zh-CN" altLang="en-US"/>
              <a:t> window.mainloop() 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-----------------------------------------------------------------------------------</a:t>
            </a:r>
            <a:endParaRPr lang="en-US" altLang="zh-CN"/>
          </a:p>
          <a:p>
            <a:r>
              <a:rPr lang="en-US" altLang="zh-CN"/>
              <a:t>while 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模拟推送函数；</a:t>
            </a:r>
            <a:endParaRPr lang="zh-CN" altLang="en-US"/>
          </a:p>
          <a:p>
            <a:r>
              <a:rPr lang="zh-CN" altLang="en-US"/>
              <a:t>推送函数：针对设定的投资标的，当价格变化的时候，数据自动推送到本地计算机，并进行相应的运算，以确定是否触发特定条件，</a:t>
            </a:r>
            <a:endParaRPr lang="zh-CN" altLang="en-US"/>
          </a:p>
          <a:p>
            <a:r>
              <a:rPr lang="en-US" altLang="zh-CN"/>
              <a:t>e.g. </a:t>
            </a:r>
            <a:r>
              <a:rPr lang="zh-CN" altLang="en-US"/>
              <a:t>价格监控，自动化交易等；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7925" y="993775"/>
            <a:ext cx="2828290" cy="217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3515" y="894715"/>
            <a:ext cx="72263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import matplotlib.finance as mpf</a:t>
            </a:r>
            <a:endParaRPr lang="zh-CN" altLang="en-US" sz="2800"/>
          </a:p>
          <a:p>
            <a:r>
              <a:rPr lang="zh-CN" altLang="en-US" sz="2800"/>
              <a:t>from matplotlib.pylab import date2num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83515" y="2063115"/>
            <a:ext cx="87776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mpf.</a:t>
            </a:r>
            <a:r>
              <a:rPr lang="zh-CN" altLang="en-US" sz="2000" b="1"/>
              <a:t>candlestick_ohlc(ax, quotes, width, colorup, colordown, alpha)</a:t>
            </a:r>
            <a:endParaRPr lang="zh-CN" altLang="en-US" sz="2000" b="1"/>
          </a:p>
          <a:p>
            <a:endParaRPr lang="zh-CN" altLang="en-US" sz="2000" b="1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ax</a:t>
            </a:r>
            <a:r>
              <a:rPr lang="zh-CN" altLang="en-US" sz="2000"/>
              <a:t>：选定的要画</a:t>
            </a:r>
            <a:r>
              <a:rPr lang="en-US" altLang="zh-CN" sz="2000"/>
              <a:t>K</a:t>
            </a:r>
            <a:r>
              <a:rPr lang="zh-CN" altLang="en-US" sz="2000"/>
              <a:t>线的坐标轴；</a:t>
            </a:r>
            <a:r>
              <a:rPr lang="en-US" altLang="zh-CN" sz="2000"/>
              <a:t>ax=plt.subplot()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quotes</a:t>
            </a:r>
            <a:r>
              <a:rPr lang="zh-CN" altLang="en-US" sz="2000"/>
              <a:t>：需要传入的数据，每行（一根</a:t>
            </a:r>
            <a:r>
              <a:rPr lang="en-US" altLang="zh-CN" sz="2000"/>
              <a:t>K</a:t>
            </a:r>
            <a:r>
              <a:rPr lang="zh-CN" altLang="en-US" sz="2000"/>
              <a:t>线）为：（时间，开盘价，最高价，最低价，收盘价），其中时间为浮点数日期类型，由</a:t>
            </a:r>
            <a:r>
              <a:rPr lang="en-US" altLang="zh-CN" sz="2000"/>
              <a:t>date2num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width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线宽度；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colorup</a:t>
            </a:r>
            <a:r>
              <a:rPr lang="zh-CN" altLang="en-US" sz="2000"/>
              <a:t>：阳线颜色；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colordown</a:t>
            </a:r>
            <a:r>
              <a:rPr lang="zh-CN" altLang="en-US" sz="2000"/>
              <a:t>：阴线颜色；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alpha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线透明度；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185670"/>
            <a:ext cx="4464050" cy="322453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185670"/>
            <a:ext cx="4464685" cy="3224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645" y="1876425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标准作图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709795" y="1889125"/>
            <a:ext cx="426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自定义</a:t>
            </a:r>
            <a:r>
              <a:rPr lang="en-US" altLang="zh-CN" b="1"/>
              <a:t>x</a:t>
            </a:r>
            <a:r>
              <a:rPr lang="zh-CN" altLang="en-US" b="1"/>
              <a:t>轴作图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7965" y="1003300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添加成交量及均线</a:t>
            </a:r>
            <a:endParaRPr lang="zh-CN" b="1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371600"/>
            <a:ext cx="6932930" cy="497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658495" y="1195070"/>
            <a:ext cx="7634605" cy="4274820"/>
            <a:chOff x="472" y="1656"/>
            <a:chExt cx="12023" cy="6732"/>
          </a:xfrm>
        </p:grpSpPr>
        <p:sp>
          <p:nvSpPr>
            <p:cNvPr id="3" name="文本框 2"/>
            <p:cNvSpPr txBox="1"/>
            <p:nvPr/>
          </p:nvSpPr>
          <p:spPr>
            <a:xfrm>
              <a:off x="472" y="1656"/>
              <a:ext cx="44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神经网络算法</a:t>
              </a:r>
              <a:endParaRPr lang="zh-CN" altLang="en-US" sz="28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8" y="3399"/>
              <a:ext cx="7439" cy="433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73" y="4951"/>
              <a:ext cx="1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Input</a:t>
              </a:r>
              <a:endParaRPr lang="en-US" altLang="zh-CN" sz="28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89" y="4989"/>
              <a:ext cx="2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Output</a:t>
              </a:r>
              <a:endParaRPr lang="en-US" altLang="zh-CN" sz="2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64" y="4989"/>
              <a:ext cx="219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Hidden</a:t>
              </a:r>
              <a:endParaRPr lang="en-US" altLang="zh-CN" sz="28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054" y="3088"/>
              <a:ext cx="240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 flipH="1">
              <a:off x="3820" y="8074"/>
              <a:ext cx="290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3094" y="2704"/>
              <a:ext cx="45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Forward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05" y="7760"/>
              <a:ext cx="37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Back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38555" y="1667510"/>
            <a:ext cx="740092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数据获取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/>
              <a:t> </a:t>
            </a:r>
            <a:r>
              <a:rPr lang="en-US" altLang="zh-CN" sz="2000"/>
              <a:t>Re=</a:t>
            </a:r>
            <a:r>
              <a:rPr lang="en-US" altLang="zh-CN" sz="2000">
                <a:sym typeface="+mn-ea"/>
              </a:rPr>
              <a:t>ts.get_k_data(code,ktype,autype,index,start,end);</a:t>
            </a:r>
            <a:endParaRPr lang="en-US" altLang="zh-CN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Re=ts.get_stock_basics()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</a:t>
            </a:r>
            <a:r>
              <a:rPr lang="en-US" altLang="zh-CN" sz="2000">
                <a:sym typeface="+mn-ea"/>
              </a:rPr>
              <a:t>Re=</a:t>
            </a:r>
            <a:r>
              <a:rPr lang="zh-CN" altLang="en-US" sz="2000">
                <a:sym typeface="+mn-ea"/>
              </a:rPr>
              <a:t>ts.get_realtime_quotes(</a:t>
            </a:r>
            <a:r>
              <a:rPr lang="en-US" altLang="zh-CN" sz="2000">
                <a:sym typeface="+mn-ea"/>
              </a:rPr>
              <a:t>code</a:t>
            </a:r>
            <a:r>
              <a:rPr lang="zh-CN" altLang="en-US" sz="2000">
                <a:sym typeface="+mn-ea"/>
              </a:rPr>
              <a:t>)</a:t>
            </a:r>
            <a:endParaRPr lang="zh-CN" altLang="en-US" sz="2000"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数据可视化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mpf.</a:t>
            </a:r>
            <a:r>
              <a:rPr lang="zh-CN" altLang="en-US" sz="2000">
                <a:sym typeface="+mn-ea"/>
              </a:rPr>
              <a:t>candlestick_ohlc(ax, quotes, width, colorup, colordown, alpha)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quotes</a:t>
            </a:r>
            <a:r>
              <a:rPr lang="zh-CN" altLang="en-US" sz="2000">
                <a:sym typeface="+mn-ea"/>
              </a:rPr>
              <a:t>自定义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添加均线，成交量，点位标记确认。</a:t>
            </a:r>
            <a:endParaRPr lang="zh-CN" altLang="en-US" sz="2000"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endParaRPr lang="en-US" altLang="zh-CN" sz="280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438275"/>
            <a:ext cx="3632200" cy="235775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438910"/>
            <a:ext cx="3571875" cy="235712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796030"/>
            <a:ext cx="3512185" cy="235712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796030"/>
            <a:ext cx="3601720" cy="23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r>
              <a:rPr lang="en-US" altLang="zh-CN" sz="2800"/>
              <a:t>-0.0013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38275"/>
            <a:ext cx="3590925" cy="2331085"/>
          </a:xfrm>
          <a:prstGeom prst="rect">
            <a:avLst/>
          </a:prstGeom>
        </p:spPr>
      </p:pic>
      <p:pic>
        <p:nvPicPr>
          <p:cNvPr id="14" name="图片 1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438275"/>
            <a:ext cx="3561080" cy="2330450"/>
          </a:xfrm>
          <a:prstGeom prst="rect">
            <a:avLst/>
          </a:prstGeom>
        </p:spPr>
      </p:pic>
      <p:pic>
        <p:nvPicPr>
          <p:cNvPr id="15" name="图片 14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992245"/>
            <a:ext cx="3561080" cy="2330450"/>
          </a:xfrm>
          <a:prstGeom prst="rect">
            <a:avLst/>
          </a:prstGeom>
        </p:spPr>
      </p:pic>
      <p:pic>
        <p:nvPicPr>
          <p:cNvPr id="16" name="图片 15" descr="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992245"/>
            <a:ext cx="3561080" cy="233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3.2 KNN</a:t>
            </a:r>
            <a:endParaRPr lang="zh-CN" altLang="en-US" dirty="0" smtClean="0"/>
          </a:p>
        </p:txBody>
      </p:sp>
      <p:pic>
        <p:nvPicPr>
          <p:cNvPr id="4" name="图片 3" descr="2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44550"/>
            <a:ext cx="3943350" cy="2131060"/>
          </a:xfrm>
          <a:prstGeom prst="rect">
            <a:avLst/>
          </a:prstGeom>
        </p:spPr>
      </p:pic>
      <p:pic>
        <p:nvPicPr>
          <p:cNvPr id="5" name="图片 4" descr="2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15" y="844550"/>
            <a:ext cx="3766185" cy="2048510"/>
          </a:xfrm>
          <a:prstGeom prst="rect">
            <a:avLst/>
          </a:prstGeom>
        </p:spPr>
      </p:pic>
      <p:pic>
        <p:nvPicPr>
          <p:cNvPr id="6" name="图片 5" descr="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" y="3312160"/>
            <a:ext cx="3794760" cy="2050415"/>
          </a:xfrm>
          <a:prstGeom prst="rect">
            <a:avLst/>
          </a:prstGeom>
        </p:spPr>
      </p:pic>
      <p:pic>
        <p:nvPicPr>
          <p:cNvPr id="7" name="图片 6" descr="20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55" y="3312160"/>
            <a:ext cx="4142105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3.2 KNN</a:t>
            </a:r>
            <a:endParaRPr lang="zh-CN" altLang="en-US" dirty="0" smtClean="0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855" y="1344295"/>
            <a:ext cx="3258185" cy="3010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3.3 KMean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538605"/>
            <a:ext cx="4439285" cy="3003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0" y="1635760"/>
            <a:ext cx="4603750" cy="280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3.4 MLPnn</a:t>
            </a:r>
            <a:endParaRPr lang="zh-CN" altLang="en-US" dirty="0" smtClean="0"/>
          </a:p>
        </p:txBody>
      </p:sp>
      <p:pic>
        <p:nvPicPr>
          <p:cNvPr id="3" name="图片 2" descr="Figur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305" y="890270"/>
            <a:ext cx="5152390" cy="2542540"/>
          </a:xfrm>
          <a:prstGeom prst="rect">
            <a:avLst/>
          </a:prstGeom>
        </p:spPr>
      </p:pic>
      <p:pic>
        <p:nvPicPr>
          <p:cNvPr id="6" name="图片 5" descr="Figure_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40" y="3293745"/>
            <a:ext cx="5287010" cy="260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3.4 MLPnn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2456815" y="1306830"/>
            <a:ext cx="5118100" cy="2752090"/>
            <a:chOff x="1948" y="1606"/>
            <a:chExt cx="8060" cy="4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0" y="1606"/>
              <a:ext cx="7439" cy="43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948" y="1720"/>
              <a:ext cx="63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输入层</a:t>
              </a:r>
              <a:r>
                <a:rPr lang="en-US" altLang="zh-CN" b="1"/>
                <a:t>-</a:t>
              </a:r>
              <a:r>
                <a:rPr lang="en-US" altLang="zh-CN" b="1">
                  <a:solidFill>
                    <a:srgbClr val="FF0000"/>
                  </a:solidFill>
                </a:rPr>
                <a:t>5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31" y="1606"/>
              <a:ext cx="860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/>
                <a:t>I-</a:t>
              </a:r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443" y="1606"/>
              <a:ext cx="742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/>
                <a:t>II-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49" y="1606"/>
              <a:ext cx="64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输出层</a:t>
              </a:r>
              <a:r>
                <a:rPr lang="en-US" altLang="zh-CN" b="1"/>
                <a:t>-</a:t>
              </a:r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64871" y="4389438"/>
          <a:ext cx="153035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762000" imgH="914400" progId="Equation.KSEE3">
                  <p:embed/>
                </p:oleObj>
              </mc:Choice>
              <mc:Fallback>
                <p:oleObj name="" r:id="rId2" imgW="7620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871" y="4389438"/>
                        <a:ext cx="153035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19731" y="4444683"/>
          <a:ext cx="183642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4" imgW="914400" imgH="914400" progId="Equation.KSEE3">
                  <p:embed/>
                </p:oleObj>
              </mc:Choice>
              <mc:Fallback>
                <p:oleObj name="" r:id="rId4" imgW="914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731" y="4444683"/>
                        <a:ext cx="183642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506086" y="4460558"/>
          <a:ext cx="209169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1041400" imgH="914400" progId="Equation.KSEE3">
                  <p:embed/>
                </p:oleObj>
              </mc:Choice>
              <mc:Fallback>
                <p:oleObj name="" r:id="rId6" imgW="1041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6086" y="4460558"/>
                        <a:ext cx="209169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1603375" y="3500755"/>
            <a:ext cx="880745" cy="8032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4067810" y="4004945"/>
            <a:ext cx="288290" cy="431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5868035" y="4004945"/>
            <a:ext cx="72390" cy="50419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2" name="文本框 31"/>
          <p:cNvSpPr txBox="1"/>
          <p:nvPr/>
        </p:nvSpPr>
        <p:spPr>
          <a:xfrm>
            <a:off x="142240" y="819785"/>
            <a:ext cx="88061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MLPClassifier(solver='adam',max_iter=2000,hidden_layer_sizes=(</a:t>
            </a:r>
            <a:r>
              <a:rPr lang="en-US" altLang="zh-CN"/>
              <a:t>10</a:t>
            </a:r>
            <a:r>
              <a:rPr lang="zh-CN" altLang="en-US"/>
              <a:t>,</a:t>
            </a:r>
            <a:r>
              <a:rPr lang="en-US" altLang="zh-CN"/>
              <a:t>10</a:t>
            </a:r>
            <a:r>
              <a:rPr lang="zh-CN" altLang="en-US"/>
              <a:t>),activation='</a:t>
            </a:r>
            <a:r>
              <a:rPr lang="en-US" altLang="zh-CN"/>
              <a:t>tanh</a:t>
            </a:r>
            <a:r>
              <a:rPr lang="zh-CN" altLang="en-US"/>
              <a:t>')</a:t>
            </a:r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" y="1464945"/>
            <a:ext cx="969010" cy="836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3.4 MLPnn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619472" y="2101062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061736" y="3273193"/>
            <a:ext cx="172996" cy="172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5703543" y="2538383"/>
            <a:ext cx="172996" cy="172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632322" y="3096282"/>
            <a:ext cx="172996" cy="172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24"/>
          <p:cNvSpPr/>
          <p:nvPr/>
        </p:nvSpPr>
        <p:spPr>
          <a:xfrm>
            <a:off x="3386265" y="4618868"/>
            <a:ext cx="252750" cy="166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25"/>
          <p:cNvSpPr/>
          <p:nvPr/>
        </p:nvSpPr>
        <p:spPr>
          <a:xfrm>
            <a:off x="5546521" y="4579254"/>
            <a:ext cx="259231" cy="1663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2435753" y="2782227"/>
            <a:ext cx="261391" cy="1705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2369318" y="2141143"/>
            <a:ext cx="4176496" cy="3053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29"/>
          <p:cNvSpPr/>
          <p:nvPr/>
        </p:nvSpPr>
        <p:spPr>
          <a:xfrm>
            <a:off x="5471833" y="4604979"/>
            <a:ext cx="208304" cy="140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30"/>
          <p:cNvSpPr/>
          <p:nvPr/>
        </p:nvSpPr>
        <p:spPr>
          <a:xfrm>
            <a:off x="3430714" y="4662441"/>
            <a:ext cx="228600" cy="1504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31"/>
          <p:cNvSpPr/>
          <p:nvPr/>
        </p:nvSpPr>
        <p:spPr>
          <a:xfrm>
            <a:off x="2533650" y="3463543"/>
            <a:ext cx="230504" cy="1543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45" name="直接箭头连接符 44"/>
          <p:cNvCxnSpPr/>
          <p:nvPr/>
        </p:nvCxnSpPr>
        <p:spPr>
          <a:xfrm>
            <a:off x="4480560" y="3197860"/>
            <a:ext cx="804545" cy="734695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>
          <a:xfrm flipH="1">
            <a:off x="3844925" y="3212465"/>
            <a:ext cx="648335" cy="648335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4884738" y="3055620"/>
          <a:ext cx="53149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0" imgW="165100" imgH="215900" progId="Equation.KSEE3">
                  <p:embed/>
                </p:oleObj>
              </mc:Choice>
              <mc:Fallback>
                <p:oleObj name="" r:id="rId10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84738" y="3055620"/>
                        <a:ext cx="53149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-2147482623"/>
          <p:cNvGraphicFramePr>
            <a:graphicFrameLocks noChangeAspect="1"/>
          </p:cNvGraphicFramePr>
          <p:nvPr/>
        </p:nvGraphicFramePr>
        <p:xfrm>
          <a:off x="3710623" y="310197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12" imgW="152400" imgH="215900" progId="Equation.KSEE3">
                  <p:embed/>
                </p:oleObj>
              </mc:Choice>
              <mc:Fallback>
                <p:oleObj name="" r:id="rId12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10623" y="310197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65760" y="1289685"/>
            <a:ext cx="1670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PCA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58495" y="11950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经济：生产和消费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2301875"/>
            <a:ext cx="4723765" cy="2752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8285" y="2788285"/>
            <a:ext cx="578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生产商品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9132570" y="1195070"/>
            <a:ext cx="44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消费商品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297680" y="3311525"/>
            <a:ext cx="1102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路径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38065" y="2104390"/>
            <a:ext cx="15265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flipH="1">
            <a:off x="2784475" y="5270500"/>
            <a:ext cx="18427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112770" y="1860550"/>
            <a:ext cx="182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运输加工存储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33950" y="5071110"/>
            <a:ext cx="190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评价反馈矫正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43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Trading1→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88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Trading2→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82920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Trading3→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Trading4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8099425" y="2498725"/>
            <a:ext cx="288290" cy="431165"/>
            <a:chOff x="12416" y="6534"/>
            <a:chExt cx="454" cy="679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12416" y="6534"/>
              <a:ext cx="341" cy="3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12416" y="6865"/>
              <a:ext cx="341" cy="3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12416" y="6865"/>
              <a:ext cx="454" cy="1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4075430" y="4038600"/>
            <a:ext cx="1325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经销商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一级市场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13965" y="185547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938010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8724265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7351395" y="4110355"/>
            <a:ext cx="137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零售商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二级市场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0" y="1254760"/>
            <a:ext cx="71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BDI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333 -0.043611 L -0.223889 0.260926 " pathEditMode="fixed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1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6597 -0.283611 L -0.790833 0.02861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99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9"/>
                            </p:stCondLst>
                            <p:childTnLst>
                              <p:par>
                                <p:cTn id="3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99"/>
                            </p:stCondLst>
                            <p:childTnLst>
                              <p:par>
                                <p:cTn id="4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7" grpId="1"/>
      <p:bldP spid="17" grpId="2"/>
      <p:bldP spid="20" grpId="0"/>
      <p:bldP spid="21" grpId="0"/>
      <p:bldP spid="22" grpId="0"/>
      <p:bldP spid="23" grpId="0"/>
      <p:bldP spid="24" grpId="0"/>
      <p:bldP spid="25" grpId="0"/>
      <p:bldP spid="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18310"/>
            <a:ext cx="4112260" cy="257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718310"/>
            <a:ext cx="4134485" cy="257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8205" y="1052830"/>
            <a:ext cx="280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</a:t>
            </a:r>
            <a:r>
              <a:rPr lang="en-US" altLang="zh-CN" sz="2800"/>
              <a:t>=</a:t>
            </a:r>
            <a:r>
              <a:rPr lang="zh-CN" altLang="en-US" sz="2800"/>
              <a:t>卖</a:t>
            </a:r>
            <a:r>
              <a:rPr lang="en-US" altLang="zh-CN" sz="2800"/>
              <a:t>+</a:t>
            </a:r>
            <a:r>
              <a:rPr lang="zh-CN" altLang="en-US" sz="2800"/>
              <a:t>买</a:t>
            </a:r>
            <a:endParaRPr lang="zh-CN" altLang="en-US" sz="2800"/>
          </a:p>
        </p:txBody>
      </p:sp>
      <p:cxnSp>
        <p:nvCxnSpPr>
          <p:cNvPr id="9" name="直接连接符 8"/>
          <p:cNvCxnSpPr/>
          <p:nvPr/>
        </p:nvCxnSpPr>
        <p:spPr>
          <a:xfrm>
            <a:off x="2098675" y="5519420"/>
            <a:ext cx="385635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10" name="直接连接符 9"/>
          <p:cNvCxnSpPr/>
          <p:nvPr/>
        </p:nvCxnSpPr>
        <p:spPr>
          <a:xfrm>
            <a:off x="3282950" y="4488180"/>
            <a:ext cx="0" cy="18561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1" name="文本框 10"/>
          <p:cNvSpPr txBox="1"/>
          <p:nvPr/>
        </p:nvSpPr>
        <p:spPr>
          <a:xfrm>
            <a:off x="2190750" y="485648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</a:t>
            </a:r>
            <a:endParaRPr lang="zh-CN" altLang="en-US" sz="280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0750" y="564642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买方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8375" y="4597400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卖三：</a:t>
            </a:r>
            <a:r>
              <a:rPr lang="en-US" altLang="zh-CN">
                <a:solidFill>
                  <a:srgbClr val="00B050"/>
                </a:solidFill>
              </a:rPr>
              <a:t>3.13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卖二：</a:t>
            </a:r>
            <a:r>
              <a:rPr lang="en-US" altLang="zh-CN">
                <a:solidFill>
                  <a:srgbClr val="00B050"/>
                </a:solidFill>
              </a:rPr>
              <a:t>3.12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卖一：</a:t>
            </a:r>
            <a:r>
              <a:rPr lang="en-US" altLang="zh-CN">
                <a:solidFill>
                  <a:srgbClr val="00B050"/>
                </a:solidFill>
              </a:rPr>
              <a:t>3.11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8375" y="564642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FF0000"/>
                </a:solidFill>
              </a:rPr>
              <a:t>--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00445" y="4725035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价差</a:t>
            </a:r>
            <a:endParaRPr lang="zh-CN" altLang="en-US" sz="2800"/>
          </a:p>
        </p:txBody>
      </p:sp>
      <p:sp>
        <p:nvSpPr>
          <p:cNvPr id="31" name="左大括号 30"/>
          <p:cNvSpPr/>
          <p:nvPr/>
        </p:nvSpPr>
        <p:spPr>
          <a:xfrm>
            <a:off x="7092315" y="4509135"/>
            <a:ext cx="75565" cy="863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1385" y="44221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商品质量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71385" y="501015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价值预期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19 -0.001019 L -0.733333 -0.2006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1" grpId="0"/>
      <p:bldP spid="12" grpId="0"/>
      <p:bldP spid="13" grpId="0"/>
      <p:bldP spid="14" grpId="0"/>
      <p:bldP spid="30" grpId="0"/>
      <p:bldP spid="31" grpId="0" animBg="1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47" name="组合 46"/>
          <p:cNvGrpSpPr/>
          <p:nvPr/>
        </p:nvGrpSpPr>
        <p:grpSpPr>
          <a:xfrm>
            <a:off x="161290" y="650875"/>
            <a:ext cx="6576060" cy="1961515"/>
            <a:chOff x="2853" y="1025"/>
            <a:chExt cx="10356" cy="30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853" y="2816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11" name="直接连接符 10"/>
            <p:cNvCxnSpPr/>
            <p:nvPr/>
          </p:nvCxnSpPr>
          <p:spPr>
            <a:xfrm>
              <a:off x="4718" y="1358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12" name="文本框 11"/>
            <p:cNvSpPr txBox="1"/>
            <p:nvPr/>
          </p:nvSpPr>
          <p:spPr>
            <a:xfrm>
              <a:off x="2998" y="1772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98" y="3016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73" y="1025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3" y="3016"/>
              <a:ext cx="26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rgbClr val="FF0000"/>
                  </a:solidFill>
                </a:rPr>
                <a:t>--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07" y="2130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11169" y="1790"/>
              <a:ext cx="119" cy="13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451" y="1653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商品质量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51" y="2579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价值预期</a:t>
              </a: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115570" y="2763520"/>
            <a:ext cx="888492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61290" y="2774315"/>
            <a:ext cx="6576695" cy="2494280"/>
            <a:chOff x="2853" y="4369"/>
            <a:chExt cx="10357" cy="392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853" y="6273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37" name="直接连接符 36"/>
            <p:cNvCxnSpPr/>
            <p:nvPr/>
          </p:nvCxnSpPr>
          <p:spPr>
            <a:xfrm>
              <a:off x="4718" y="4815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38" name="文本框 37"/>
            <p:cNvSpPr txBox="1"/>
            <p:nvPr/>
          </p:nvSpPr>
          <p:spPr>
            <a:xfrm>
              <a:off x="2998" y="5229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8" y="6473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73" y="436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07" y="5587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88" y="5708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FF0000"/>
                  </a:solidFill>
                </a:rPr>
                <a:t>价值预期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73" y="640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0000"/>
                  </a:solidFill>
                </a:rPr>
                <a:t>买一：</a:t>
              </a:r>
              <a:r>
                <a:rPr lang="en-US" altLang="zh-CN">
                  <a:solidFill>
                    <a:srgbClr val="FF0000"/>
                  </a:solidFill>
                </a:rPr>
                <a:t>3.13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买二：</a:t>
              </a:r>
              <a:r>
                <a:rPr lang="en-US" altLang="zh-CN">
                  <a:solidFill>
                    <a:srgbClr val="FF0000"/>
                  </a:solidFill>
                </a:rPr>
                <a:t>3.12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买三：</a:t>
              </a:r>
              <a:r>
                <a:rPr lang="en-US" altLang="zh-CN">
                  <a:solidFill>
                    <a:srgbClr val="FF0000"/>
                  </a:solidFill>
                </a:rPr>
                <a:t>3.11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olidFill>
                    <a:srgbClr val="FF0000"/>
                  </a:solidFill>
                </a:rPr>
                <a:t>...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4110355"/>
            <a:ext cx="2124075" cy="22764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4110990"/>
            <a:ext cx="2114550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305" y="762000"/>
            <a:ext cx="2152650" cy="603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898525"/>
            <a:ext cx="5483225" cy="298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40" y="4261485"/>
            <a:ext cx="2387600" cy="22498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643505" y="4593590"/>
            <a:ext cx="0" cy="132905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>
          <a:xfrm>
            <a:off x="2642870" y="4869180"/>
            <a:ext cx="20066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427605" y="5711825"/>
            <a:ext cx="21590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1883410" y="444627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当日最高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1983105" y="5589270"/>
            <a:ext cx="50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开盘</a:t>
            </a:r>
            <a:endParaRPr lang="zh-CN" altLang="en-US" sz="1000" b="1"/>
          </a:p>
        </p:txBody>
      </p:sp>
      <p:sp>
        <p:nvSpPr>
          <p:cNvPr id="14" name="文本框 13"/>
          <p:cNvSpPr txBox="1"/>
          <p:nvPr/>
        </p:nvSpPr>
        <p:spPr>
          <a:xfrm>
            <a:off x="2700020" y="587629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当日最低</a:t>
            </a:r>
            <a:endParaRPr lang="zh-CN" altLang="en-US" sz="1000" b="1"/>
          </a:p>
        </p:txBody>
      </p:sp>
      <p:sp>
        <p:nvSpPr>
          <p:cNvPr id="15" name="文本框 14"/>
          <p:cNvSpPr txBox="1"/>
          <p:nvPr/>
        </p:nvSpPr>
        <p:spPr>
          <a:xfrm>
            <a:off x="2843530" y="4746625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收盘</a:t>
            </a:r>
            <a:endParaRPr lang="zh-CN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966470"/>
            <a:ext cx="7244715" cy="492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5137150"/>
            <a:ext cx="5920105" cy="1543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885190"/>
            <a:ext cx="8342630" cy="2180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321685"/>
            <a:ext cx="5892165" cy="156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3303</Words>
  <Application>WPS 演示</Application>
  <PresentationFormat>全屏显示(4:3)</PresentationFormat>
  <Paragraphs>389</Paragraphs>
  <Slides>39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39</vt:i4>
      </vt:variant>
    </vt:vector>
  </HeadingPairs>
  <TitlesOfParts>
    <vt:vector size="69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Arial Unicode MS</vt:lpstr>
      <vt:lpstr>Calibri</vt:lpstr>
      <vt:lpstr>Wingdings</vt:lpstr>
      <vt:lpstr>Segoe Print</vt:lpstr>
      <vt:lpstr>Arial Black</vt:lpstr>
      <vt:lpstr>黑体</vt:lpstr>
      <vt:lpstr>华文细黑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AI--量化交易</vt:lpstr>
      <vt:lpstr>主要内容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1.1  基本交易</vt:lpstr>
      <vt:lpstr>1.1  基本交易</vt:lpstr>
      <vt:lpstr>1.2  投资交易市场</vt:lpstr>
      <vt:lpstr>1.2  投资交易市场</vt:lpstr>
      <vt:lpstr>1.3  市场分析</vt:lpstr>
      <vt:lpstr>1.3  市场分析</vt:lpstr>
      <vt:lpstr>1.4  量化基金概况</vt:lpstr>
      <vt:lpstr>1.4  量化基金概况</vt:lpstr>
      <vt:lpstr>1.4  量化基金概况</vt:lpstr>
      <vt:lpstr>1.4  量化基金概况</vt:lpstr>
      <vt:lpstr>1.5  小结</vt:lpstr>
      <vt:lpstr>2  交易数据</vt:lpstr>
      <vt:lpstr>2.1  数据获取tushare</vt:lpstr>
      <vt:lpstr>2.1  数据获取tushare</vt:lpstr>
      <vt:lpstr>2.1  数据获取tushare</vt:lpstr>
      <vt:lpstr>2.1  数据获取tushare</vt:lpstr>
      <vt:lpstr>2.1  数据获取tushare</vt:lpstr>
      <vt:lpstr>2.2  数据K线可视化: matplotlib.finance</vt:lpstr>
      <vt:lpstr>2.2  数据K线可视化: matplotlib.finance</vt:lpstr>
      <vt:lpstr>2.2  数据K线可视化: matplotlib.finance</vt:lpstr>
      <vt:lpstr>2.3 小结</vt:lpstr>
      <vt:lpstr>3 AI量化交易</vt:lpstr>
      <vt:lpstr>3 AI量化交易</vt:lpstr>
      <vt:lpstr>3.2 KNN</vt:lpstr>
      <vt:lpstr>3.2 KNN</vt:lpstr>
      <vt:lpstr>3.3 KMean</vt:lpstr>
      <vt:lpstr>3.4 MLPnn</vt:lpstr>
      <vt:lpstr>3.4 MLPnn</vt:lpstr>
      <vt:lpstr>3.4 MLPnn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562</cp:revision>
  <dcterms:created xsi:type="dcterms:W3CDTF">2013-02-28T06:58:00Z</dcterms:created>
  <dcterms:modified xsi:type="dcterms:W3CDTF">2018-01-04T07:41:43Z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